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5" r:id="rId6"/>
    <p:sldId id="256" r:id="rId7"/>
    <p:sldId id="259" r:id="rId8"/>
    <p:sldId id="266" r:id="rId9"/>
    <p:sldId id="267" r:id="rId10"/>
    <p:sldId id="260" r:id="rId11"/>
    <p:sldId id="261" r:id="rId12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PDI</c:v>
                </c:pt>
                <c:pt idx="1">
                  <c:v>IDV</c:v>
                </c:pt>
                <c:pt idx="2">
                  <c:v>MAS</c:v>
                </c:pt>
                <c:pt idx="3">
                  <c:v>UAI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95</c:v>
                </c:pt>
                <c:pt idx="1">
                  <c:v>50</c:v>
                </c:pt>
                <c:pt idx="2">
                  <c:v>40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PDI</c:v>
                </c:pt>
                <c:pt idx="1">
                  <c:v>IDV</c:v>
                </c:pt>
                <c:pt idx="2">
                  <c:v>MAS</c:v>
                </c:pt>
                <c:pt idx="3">
                  <c:v>UAI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PDI</c:v>
                </c:pt>
                <c:pt idx="1">
                  <c:v>IDV</c:v>
                </c:pt>
                <c:pt idx="2">
                  <c:v>MAS</c:v>
                </c:pt>
                <c:pt idx="3">
                  <c:v>UAI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shape val="cone"/>
        <c:axId val="48649344"/>
        <c:axId val="48650880"/>
        <c:axId val="0"/>
      </c:bar3DChart>
      <c:catAx>
        <c:axId val="48649344"/>
        <c:scaling>
          <c:orientation val="minMax"/>
        </c:scaling>
        <c:axPos val="b"/>
        <c:tickLblPos val="nextTo"/>
        <c:crossAx val="48650880"/>
        <c:crosses val="autoZero"/>
        <c:auto val="1"/>
        <c:lblAlgn val="ctr"/>
        <c:lblOffset val="100"/>
      </c:catAx>
      <c:valAx>
        <c:axId val="48650880"/>
        <c:scaling>
          <c:orientation val="minMax"/>
        </c:scaling>
        <c:axPos val="l"/>
        <c:majorGridlines/>
        <c:numFmt formatCode="General" sourceLinked="1"/>
        <c:tickLblPos val="nextTo"/>
        <c:crossAx val="486493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46A19-124C-49BE-93EF-EFE78A364C2D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0A669-33C7-4244-9010-336B1C266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ert-hofsted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Value Questions</a:t>
            </a:r>
            <a:br>
              <a:rPr lang="en-US" dirty="0" smtClean="0"/>
            </a:br>
            <a:r>
              <a:rPr lang="en-US" dirty="0" smtClean="0"/>
              <a:t>Scale of 1 to 5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Power Distance (PDI): I find it easy to approach people in superior positions.</a:t>
            </a:r>
          </a:p>
          <a:p>
            <a:r>
              <a:rPr lang="en-US" dirty="0" smtClean="0"/>
              <a:t>Individualism/Collectivism (IDV): I believe I should be rewarded for my individual accomplishments.</a:t>
            </a:r>
          </a:p>
          <a:p>
            <a:r>
              <a:rPr lang="en-US" dirty="0" smtClean="0"/>
              <a:t>Achievement/Quality of Life </a:t>
            </a:r>
            <a:r>
              <a:rPr lang="en-US" sz="2200" dirty="0" smtClean="0"/>
              <a:t>(AKA - Masculinity/Femininity) </a:t>
            </a:r>
            <a:r>
              <a:rPr lang="en-US" dirty="0" smtClean="0"/>
              <a:t>(MAS): I believe that money and materials things are signs of achievement. </a:t>
            </a:r>
          </a:p>
          <a:p>
            <a:r>
              <a:rPr lang="en-US" dirty="0" smtClean="0"/>
              <a:t>Uncertainty Avoidance (UA): I feel more comfortable in situations where there is a clear structure and rules.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1. In groups of 3 or 4, share an experience or example you have had with your assigned cultural dimension.</a:t>
            </a:r>
          </a:p>
          <a:p>
            <a:pPr>
              <a:buNone/>
            </a:pPr>
            <a:r>
              <a:rPr lang="en-US" dirty="0" smtClean="0"/>
              <a:t>2. Was the experience positive or negative?</a:t>
            </a:r>
          </a:p>
          <a:p>
            <a:pPr>
              <a:buNone/>
            </a:pPr>
            <a:r>
              <a:rPr lang="en-US" dirty="0" smtClean="0"/>
              <a:t>3. How did you react?  What were the outcomes?</a:t>
            </a:r>
          </a:p>
          <a:p>
            <a:pPr>
              <a:buNone/>
            </a:pPr>
            <a:r>
              <a:rPr lang="en-US" dirty="0" smtClean="0"/>
              <a:t>4. How can you use knowledge of </a:t>
            </a:r>
            <a:r>
              <a:rPr lang="en-US" dirty="0" err="1" smtClean="0"/>
              <a:t>Hofstede’s</a:t>
            </a:r>
            <a:r>
              <a:rPr lang="en-US" dirty="0" smtClean="0"/>
              <a:t> Cultural Dimensions in your classroom in North Carolina?  </a:t>
            </a:r>
            <a:r>
              <a:rPr lang="en-US" smtClean="0"/>
              <a:t>Abroad?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http://www.geert-hofstede.com/</a:t>
            </a:r>
            <a:endParaRPr lang="en-US" dirty="0" smtClean="0"/>
          </a:p>
          <a:p>
            <a:r>
              <a:rPr lang="en-US" dirty="0" err="1" smtClean="0"/>
              <a:t>Cornes</a:t>
            </a:r>
            <a:r>
              <a:rPr lang="en-US" dirty="0" smtClean="0"/>
              <a:t>, Alan. (2004) Culture from the Inside Out:  Travel and Meet Yourself.  London: Nicholas </a:t>
            </a:r>
            <a:r>
              <a:rPr lang="en-US" dirty="0" err="1" smtClean="0"/>
              <a:t>Brealey</a:t>
            </a:r>
            <a:r>
              <a:rPr lang="en-US" dirty="0" smtClean="0"/>
              <a:t> Company.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Distance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High Power Distance</a:t>
            </a:r>
          </a:p>
          <a:p>
            <a:r>
              <a:rPr lang="en-US" sz="1800" dirty="0" smtClean="0"/>
              <a:t>Inequalities between people are expected and desired.</a:t>
            </a:r>
          </a:p>
          <a:p>
            <a:r>
              <a:rPr lang="en-US" sz="1800" dirty="0" smtClean="0"/>
              <a:t>We should show due respect to those of higher status.</a:t>
            </a:r>
          </a:p>
          <a:p>
            <a:r>
              <a:rPr lang="en-US" sz="1800" dirty="0" smtClean="0"/>
              <a:t>Power, position, and status can be ascribed or given.  Respect comes with the title.</a:t>
            </a:r>
          </a:p>
          <a:p>
            <a:r>
              <a:rPr lang="en-US" sz="1800" dirty="0" smtClean="0"/>
              <a:t>Hierarchical organizational structures are acceptable and normal.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Low Power Distance</a:t>
            </a:r>
          </a:p>
          <a:p>
            <a:r>
              <a:rPr lang="en-US" sz="1800" dirty="0" smtClean="0"/>
              <a:t>Inequalities between people should be minimized.</a:t>
            </a:r>
          </a:p>
          <a:p>
            <a:r>
              <a:rPr lang="en-US" sz="1800" dirty="0" smtClean="0"/>
              <a:t>We should treat each other as equals.</a:t>
            </a:r>
          </a:p>
          <a:p>
            <a:r>
              <a:rPr lang="en-US" sz="1800" dirty="0" smtClean="0"/>
              <a:t>Power, position, and status should ideally be earned through ability and won by merit.</a:t>
            </a:r>
          </a:p>
          <a:p>
            <a:r>
              <a:rPr lang="en-US" sz="1800" dirty="0" smtClean="0"/>
              <a:t>Flatter organizational structures are acceptable and normal.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Collectivism/Individualism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Collectivistic</a:t>
            </a:r>
          </a:p>
          <a:p>
            <a:r>
              <a:rPr lang="en-US" sz="1800" dirty="0" smtClean="0"/>
              <a:t>People tend to identify with the group they are in.  For example, “I’m a miner” .</a:t>
            </a:r>
          </a:p>
          <a:p>
            <a:r>
              <a:rPr lang="en-US" sz="1800" dirty="0" smtClean="0"/>
              <a:t>People belong to family clans who offer protection in return for their loyalty.</a:t>
            </a:r>
          </a:p>
          <a:p>
            <a:r>
              <a:rPr lang="en-US" sz="1800" dirty="0" smtClean="0"/>
              <a:t>Failure results in a sense of shame that you have let down others.  (Losing “face”.)</a:t>
            </a:r>
          </a:p>
          <a:p>
            <a:r>
              <a:rPr lang="en-US" sz="1800" dirty="0" smtClean="0"/>
              <a:t>A lot of time, effort, and expense is devoted to building and maintaining social and business relationships.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Individualistic</a:t>
            </a:r>
          </a:p>
          <a:p>
            <a:r>
              <a:rPr lang="en-US" sz="1800" dirty="0" smtClean="0"/>
              <a:t>People clearly see themselves as an individual entity. “Hi, my name’s Alan.”</a:t>
            </a:r>
          </a:p>
          <a:p>
            <a:r>
              <a:rPr lang="en-US" sz="1800" dirty="0" smtClean="0"/>
              <a:t>Individuals are brought up to look after themselves and their immediate family.</a:t>
            </a:r>
          </a:p>
          <a:p>
            <a:r>
              <a:rPr lang="en-US" sz="1800" dirty="0" smtClean="0"/>
              <a:t>Failure results in a sense of guilt that you have not given a good enough account of yourself.</a:t>
            </a:r>
          </a:p>
          <a:p>
            <a:r>
              <a:rPr lang="en-US" sz="1800" dirty="0" smtClean="0"/>
              <a:t>Often the task takes precedence over the relationship if there is a conflict of interest between the two.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Achievement/Quality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Achievement (</a:t>
            </a:r>
            <a:r>
              <a:rPr lang="en-US" dirty="0" err="1" smtClean="0"/>
              <a:t>Masc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sz="1800" dirty="0" smtClean="0"/>
              <a:t>People live to work.</a:t>
            </a:r>
          </a:p>
          <a:p>
            <a:r>
              <a:rPr lang="en-US" sz="1800" dirty="0" smtClean="0"/>
              <a:t>Decisiveness is admired.</a:t>
            </a:r>
          </a:p>
          <a:p>
            <a:r>
              <a:rPr lang="en-US" sz="1800" dirty="0" smtClean="0"/>
              <a:t>Money and materials things are important.</a:t>
            </a:r>
          </a:p>
          <a:p>
            <a:r>
              <a:rPr lang="en-US" sz="1800" dirty="0" smtClean="0"/>
              <a:t>Job stress is prevalent.</a:t>
            </a:r>
          </a:p>
          <a:p>
            <a:r>
              <a:rPr lang="en-US" sz="1800" dirty="0" smtClean="0"/>
              <a:t>Control and power are used to achieve goals.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Quality of </a:t>
            </a:r>
            <a:r>
              <a:rPr lang="en-US" dirty="0" smtClean="0"/>
              <a:t>Life (Fem)</a:t>
            </a:r>
            <a:endParaRPr lang="en-US" dirty="0" smtClean="0"/>
          </a:p>
          <a:p>
            <a:r>
              <a:rPr lang="en-US" sz="1800" dirty="0" smtClean="0"/>
              <a:t>People work to live.</a:t>
            </a:r>
          </a:p>
          <a:p>
            <a:r>
              <a:rPr lang="en-US" sz="1800" dirty="0" smtClean="0"/>
              <a:t>Problem solving invariably takes people into account.</a:t>
            </a:r>
          </a:p>
          <a:p>
            <a:r>
              <a:rPr lang="en-US" sz="1800" dirty="0" smtClean="0"/>
              <a:t>People and the quality of life are important.</a:t>
            </a:r>
          </a:p>
          <a:p>
            <a:r>
              <a:rPr lang="en-US" sz="1800" dirty="0" smtClean="0"/>
              <a:t>High job stress is less prevalent.</a:t>
            </a:r>
          </a:p>
          <a:p>
            <a:r>
              <a:rPr lang="en-US" sz="1800" dirty="0" smtClean="0"/>
              <a:t>Persuasion and consensus are used to achieve goals.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High Uncertainty Avoidance</a:t>
            </a:r>
          </a:p>
          <a:p>
            <a:r>
              <a:rPr lang="en-US" sz="1800" dirty="0" smtClean="0"/>
              <a:t>More rules and a greater degree of structure are desirable.</a:t>
            </a:r>
          </a:p>
          <a:p>
            <a:r>
              <a:rPr lang="en-US" sz="1800" dirty="0" smtClean="0"/>
              <a:t>Time is valuable and should be controlled.  Things tend to run on time.</a:t>
            </a:r>
          </a:p>
          <a:p>
            <a:r>
              <a:rPr lang="en-US" sz="1800" dirty="0" smtClean="0"/>
              <a:t>Set routines exist to standardize procedures and make situations more predictable.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Low Uncertainty Avoidance</a:t>
            </a:r>
          </a:p>
          <a:p>
            <a:r>
              <a:rPr lang="en-US" sz="1800" dirty="0" smtClean="0"/>
              <a:t>Fewer written rules and less structure are preferred.</a:t>
            </a:r>
          </a:p>
          <a:p>
            <a:r>
              <a:rPr lang="en-US" sz="1800" dirty="0" smtClean="0"/>
              <a:t>Time is free and is simply a means by which to orient yourself.  Timetables and schedules are, in reality, unreliable guides.</a:t>
            </a:r>
          </a:p>
          <a:p>
            <a:r>
              <a:rPr lang="en-US" sz="1800" dirty="0" smtClean="0"/>
              <a:t>Informality and spontaneity lead to different ways of handling the same procedures.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334" y="381000"/>
            <a:ext cx="8957666" cy="6117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&amp; China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581525" cy="312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 descr="hofstede_china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 t="-21575" b="-21575"/>
          <a:stretch>
            <a:fillRect/>
          </a:stretch>
        </p:blipFill>
        <p:spPr>
          <a:xfrm>
            <a:off x="4623188" y="838200"/>
            <a:ext cx="4520812" cy="4419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&amp; Brazil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5334000"/>
            <a:ext cx="4343400" cy="1295400"/>
          </a:xfrm>
        </p:spPr>
        <p:txBody>
          <a:bodyPr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1" y="2133600"/>
            <a:ext cx="4495800" cy="30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4495800" cy="30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&amp; Russia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48200" y="2209800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24001"/>
            <a:ext cx="4346575" cy="3810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3600"/>
            <a:ext cx="4495800" cy="30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752600" y="538067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u="sng" dirty="0" smtClean="0"/>
              <a:t>Russia Scores:</a:t>
            </a:r>
          </a:p>
          <a:p>
            <a:pPr algn="ctr"/>
            <a:r>
              <a:rPr lang="en-US" dirty="0" smtClean="0"/>
              <a:t>PDI – 95</a:t>
            </a:r>
          </a:p>
          <a:p>
            <a:pPr algn="ctr"/>
            <a:r>
              <a:rPr lang="en-US" dirty="0" smtClean="0"/>
              <a:t>IDV – 50</a:t>
            </a:r>
          </a:p>
          <a:p>
            <a:pPr algn="ctr"/>
            <a:r>
              <a:rPr lang="en-US" dirty="0" smtClean="0"/>
              <a:t>MAS – 40</a:t>
            </a:r>
          </a:p>
          <a:p>
            <a:pPr algn="ctr"/>
            <a:r>
              <a:rPr lang="en-US" dirty="0" smtClean="0"/>
              <a:t>UAI – 90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608</Words>
  <Application>Microsoft Office PowerPoint</Application>
  <PresentationFormat>On-screen Show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Value Questions Scale of 1 to 5</vt:lpstr>
      <vt:lpstr>Power Distance</vt:lpstr>
      <vt:lpstr>Collectivism/Individualism</vt:lpstr>
      <vt:lpstr>Achievement/Quality of Life</vt:lpstr>
      <vt:lpstr>Uncertainty Avoidance</vt:lpstr>
      <vt:lpstr>Slide 6</vt:lpstr>
      <vt:lpstr>U.S. &amp; China</vt:lpstr>
      <vt:lpstr>U.S. &amp; Brazil</vt:lpstr>
      <vt:lpstr>U.S. &amp; Russia</vt:lpstr>
      <vt:lpstr>Group Activity</vt:lpstr>
      <vt:lpstr>Sources</vt:lpstr>
    </vt:vector>
  </TitlesOfParts>
  <Company>NCSU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Geert Hofstede’s Cultural Dimensions</dc:title>
  <dc:creator>mmlandwe</dc:creator>
  <cp:lastModifiedBy>mmlandwe</cp:lastModifiedBy>
  <cp:revision>38</cp:revision>
  <dcterms:created xsi:type="dcterms:W3CDTF">2011-04-26T17:33:32Z</dcterms:created>
  <dcterms:modified xsi:type="dcterms:W3CDTF">2012-01-25T20:14:15Z</dcterms:modified>
</cp:coreProperties>
</file>